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6" r:id="rId5"/>
    <p:sldId id="261" r:id="rId6"/>
    <p:sldId id="262" r:id="rId7"/>
    <p:sldId id="263" r:id="rId8"/>
    <p:sldId id="264" r:id="rId9"/>
    <p:sldId id="265" r:id="rId10"/>
    <p:sldId id="259" r:id="rId11"/>
    <p:sldId id="267" r:id="rId12"/>
    <p:sldId id="268" r:id="rId13"/>
    <p:sldId id="269" r:id="rId14"/>
    <p:sldId id="270" r:id="rId15"/>
    <p:sldId id="272" r:id="rId16"/>
    <p:sldId id="271" r:id="rId17"/>
    <p:sldId id="273" r:id="rId18"/>
  </p:sldIdLst>
  <p:sldSz cx="9144000" cy="6858000" type="screen4x3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1320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7AB5C-6CFC-4FCC-9CD4-ADCC9226693D}" type="datetimeFigureOut">
              <a:rPr lang="ru-RU" smtClean="0"/>
              <a:t>26.09.2014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CB3D9-8E9B-41FE-A543-7C5743E638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84648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7AB5C-6CFC-4FCC-9CD4-ADCC9226693D}" type="datetimeFigureOut">
              <a:rPr lang="ru-RU" smtClean="0"/>
              <a:t>26.09.2014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CB3D9-8E9B-41FE-A543-7C5743E638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49490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7AB5C-6CFC-4FCC-9CD4-ADCC9226693D}" type="datetimeFigureOut">
              <a:rPr lang="ru-RU" smtClean="0"/>
              <a:t>26.09.2014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CB3D9-8E9B-41FE-A543-7C5743E638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3571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7AB5C-6CFC-4FCC-9CD4-ADCC9226693D}" type="datetimeFigureOut">
              <a:rPr lang="ru-RU" smtClean="0"/>
              <a:t>26.09.2014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CB3D9-8E9B-41FE-A543-7C5743E638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1060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7AB5C-6CFC-4FCC-9CD4-ADCC9226693D}" type="datetimeFigureOut">
              <a:rPr lang="ru-RU" smtClean="0"/>
              <a:t>26.09.2014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CB3D9-8E9B-41FE-A543-7C5743E638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48062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7AB5C-6CFC-4FCC-9CD4-ADCC9226693D}" type="datetimeFigureOut">
              <a:rPr lang="ru-RU" smtClean="0"/>
              <a:t>26.09.2014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CB3D9-8E9B-41FE-A543-7C5743E638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70798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7AB5C-6CFC-4FCC-9CD4-ADCC9226693D}" type="datetimeFigureOut">
              <a:rPr lang="ru-RU" smtClean="0"/>
              <a:t>26.09.2014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CB3D9-8E9B-41FE-A543-7C5743E638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22207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7AB5C-6CFC-4FCC-9CD4-ADCC9226693D}" type="datetimeFigureOut">
              <a:rPr lang="ru-RU" smtClean="0"/>
              <a:t>26.09.2014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CB3D9-8E9B-41FE-A543-7C5743E638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0020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7AB5C-6CFC-4FCC-9CD4-ADCC9226693D}" type="datetimeFigureOut">
              <a:rPr lang="ru-RU" smtClean="0"/>
              <a:t>26.09.2014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CB3D9-8E9B-41FE-A543-7C5743E638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9006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7AB5C-6CFC-4FCC-9CD4-ADCC9226693D}" type="datetimeFigureOut">
              <a:rPr lang="ru-RU" smtClean="0"/>
              <a:t>26.09.2014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CB3D9-8E9B-41FE-A543-7C5743E638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7201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7AB5C-6CFC-4FCC-9CD4-ADCC9226693D}" type="datetimeFigureOut">
              <a:rPr lang="ru-RU" smtClean="0"/>
              <a:t>26.09.2014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CB3D9-8E9B-41FE-A543-7C5743E638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87510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97AB5C-6CFC-4FCC-9CD4-ADCC9226693D}" type="datetimeFigureOut">
              <a:rPr lang="ru-RU" smtClean="0"/>
              <a:t>26.09.2014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ECB3D9-8E9B-41FE-A543-7C5743E638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6543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188640"/>
            <a:ext cx="7772400" cy="1470025"/>
          </a:xfrm>
        </p:spPr>
        <p:txBody>
          <a:bodyPr/>
          <a:lstStyle/>
          <a:p>
            <a:r>
              <a:rPr lang="ru-RU" dirty="0" smtClean="0"/>
              <a:t>Год математики </a:t>
            </a:r>
            <a:br>
              <a:rPr lang="ru-RU" dirty="0" smtClean="0"/>
            </a:br>
            <a:r>
              <a:rPr lang="ru-RU" dirty="0" smtClean="0"/>
              <a:t>в Республике Татарстан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2780928"/>
            <a:ext cx="6440760" cy="766936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ИТОГИ</a:t>
            </a:r>
          </a:p>
        </p:txBody>
      </p:sp>
      <p:pic>
        <p:nvPicPr>
          <p:cNvPr id="1026" name="Picture 2" descr="C:\Users\User\Desktop\итоги года математки\emblem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5204" y="3933056"/>
            <a:ext cx="2369616" cy="2344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83568" y="1628800"/>
            <a:ext cx="77768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/>
                <a:ea typeface="Times New Roman"/>
              </a:rPr>
              <a:t>П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риказ №3478/13 от 23 сентября 2013 года об утверждении Плана основных мероприятий по проведению в 2013/2014 учебном году Года математики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6834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373616" cy="1368152"/>
          </a:xfrm>
        </p:spPr>
        <p:txBody>
          <a:bodyPr>
            <a:normAutofit/>
          </a:bodyPr>
          <a:lstStyle/>
          <a:p>
            <a:r>
              <a:rPr lang="ru-RU" sz="4000" b="1" dirty="0" smtClean="0"/>
              <a:t>Вторая открытая республиканская олимпиада учителей математики</a:t>
            </a:r>
            <a:endParaRPr lang="ru-RU" sz="40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628800"/>
            <a:ext cx="8373616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spcAft>
                <a:spcPts val="0"/>
              </a:spcAft>
            </a:pPr>
            <a:r>
              <a:rPr lang="ru-RU" sz="3000" b="1" dirty="0" smtClean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Сроки проведения: </a:t>
            </a:r>
            <a:r>
              <a:rPr lang="ru-RU" sz="3000" dirty="0" smtClean="0">
                <a:latin typeface="+mj-lt"/>
                <a:ea typeface="+mj-ea"/>
                <a:cs typeface="+mj-cs"/>
              </a:rPr>
              <a:t>январь – август 2014г.</a:t>
            </a:r>
          </a:p>
          <a:p>
            <a:pPr indent="457200" algn="just">
              <a:spcAft>
                <a:spcPts val="0"/>
              </a:spcAft>
            </a:pPr>
            <a:endParaRPr lang="ru-RU" sz="3000" dirty="0" smtClean="0">
              <a:latin typeface="+mj-lt"/>
              <a:ea typeface="+mj-ea"/>
              <a:cs typeface="+mj-cs"/>
            </a:endParaRPr>
          </a:p>
          <a:p>
            <a:pPr indent="457200" algn="just">
              <a:spcAft>
                <a:spcPts val="0"/>
              </a:spcAft>
            </a:pPr>
            <a:r>
              <a:rPr lang="ru-RU" sz="3000" b="1" dirty="0" smtClean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Количество участников: </a:t>
            </a:r>
            <a:r>
              <a:rPr lang="ru-RU" sz="3000" dirty="0" smtClean="0">
                <a:latin typeface="+mj-lt"/>
                <a:ea typeface="+mj-ea"/>
                <a:cs typeface="+mj-cs"/>
              </a:rPr>
              <a:t>больше </a:t>
            </a:r>
            <a:r>
              <a:rPr lang="ru-RU" sz="3000" b="1" dirty="0" smtClean="0">
                <a:latin typeface="+mj-lt"/>
                <a:ea typeface="+mj-ea"/>
                <a:cs typeface="+mj-cs"/>
              </a:rPr>
              <a:t>2000</a:t>
            </a:r>
          </a:p>
          <a:p>
            <a:pPr indent="457200" algn="just">
              <a:spcAft>
                <a:spcPts val="0"/>
              </a:spcAft>
            </a:pPr>
            <a:endParaRPr lang="ru-RU" sz="3000" dirty="0" smtClean="0">
              <a:latin typeface="+mj-lt"/>
              <a:ea typeface="+mj-ea"/>
              <a:cs typeface="+mj-cs"/>
            </a:endParaRPr>
          </a:p>
          <a:p>
            <a:pPr indent="457200" algn="just">
              <a:spcAft>
                <a:spcPts val="0"/>
              </a:spcAft>
            </a:pPr>
            <a:r>
              <a:rPr lang="ru-RU" sz="3000" b="1" dirty="0" smtClean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Категории: 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ru-RU" sz="3000" dirty="0" smtClean="0">
                <a:latin typeface="+mj-lt"/>
                <a:ea typeface="+mj-ea"/>
                <a:cs typeface="+mj-cs"/>
              </a:rPr>
              <a:t>математика и логика, начальная школа;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ru-RU" sz="3000" dirty="0" smtClean="0">
                <a:latin typeface="+mj-lt"/>
                <a:ea typeface="+mj-ea"/>
                <a:cs typeface="+mj-cs"/>
              </a:rPr>
              <a:t>математика и логика, 5-6 класс;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ru-RU" sz="3000" dirty="0" smtClean="0">
                <a:latin typeface="+mj-lt"/>
                <a:ea typeface="+mj-ea"/>
                <a:cs typeface="+mj-cs"/>
              </a:rPr>
              <a:t>алгебра;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ru-RU" sz="3000" dirty="0" smtClean="0">
                <a:latin typeface="+mj-lt"/>
                <a:ea typeface="+mj-ea"/>
                <a:cs typeface="+mj-cs"/>
              </a:rPr>
              <a:t>геометрия;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ru-RU" sz="3000" dirty="0" smtClean="0">
                <a:latin typeface="+mj-lt"/>
                <a:ea typeface="+mj-ea"/>
                <a:cs typeface="+mj-cs"/>
              </a:rPr>
              <a:t>физика;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ru-RU" sz="3000" dirty="0" smtClean="0">
                <a:latin typeface="+mj-lt"/>
                <a:ea typeface="+mj-ea"/>
                <a:cs typeface="+mj-cs"/>
              </a:rPr>
              <a:t> информатика.</a:t>
            </a:r>
            <a:endParaRPr lang="ru-RU" sz="3000" dirty="0"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346507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2160240"/>
          </a:xfrm>
        </p:spPr>
        <p:txBody>
          <a:bodyPr>
            <a:noAutofit/>
          </a:bodyPr>
          <a:lstStyle/>
          <a:p>
            <a:r>
              <a:rPr lang="ru-RU" sz="4000" b="1" dirty="0" smtClean="0"/>
              <a:t>Курс </a:t>
            </a:r>
            <a:r>
              <a:rPr lang="ru-RU" sz="4000" b="1" dirty="0" err="1" smtClean="0"/>
              <a:t>видеоуроков</a:t>
            </a:r>
            <a:r>
              <a:rPr lang="ru-RU" sz="4000" b="1" dirty="0" smtClean="0"/>
              <a:t> </a:t>
            </a:r>
            <a:r>
              <a:rPr lang="ru-RU" sz="4000" b="1" dirty="0"/>
              <a:t>«Математический кружок, </a:t>
            </a:r>
            <a:r>
              <a:rPr lang="ru-RU" sz="4000" b="1" dirty="0" smtClean="0"/>
              <a:t/>
            </a:r>
            <a:br>
              <a:rPr lang="ru-RU" sz="4000" b="1" dirty="0" smtClean="0"/>
            </a:br>
            <a:r>
              <a:rPr lang="ru-RU" sz="4000" b="1" dirty="0" smtClean="0"/>
              <a:t>5 </a:t>
            </a:r>
            <a:r>
              <a:rPr lang="ru-RU" sz="4000" b="1" dirty="0"/>
              <a:t>класс, первый год обучения</a:t>
            </a:r>
            <a:r>
              <a:rPr lang="ru-RU" sz="4000" b="1" dirty="0" smtClean="0"/>
              <a:t>»</a:t>
            </a:r>
            <a:endParaRPr lang="ru-RU" sz="40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2780928"/>
            <a:ext cx="8373616" cy="35548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lnSpc>
                <a:spcPct val="150000"/>
              </a:lnSpc>
              <a:spcAft>
                <a:spcPts val="0"/>
              </a:spcAft>
            </a:pPr>
            <a:r>
              <a:rPr lang="ru-RU" sz="3000" dirty="0" smtClean="0">
                <a:latin typeface="+mj-lt"/>
                <a:ea typeface="+mj-ea"/>
                <a:cs typeface="+mj-cs"/>
              </a:rPr>
              <a:t>Материалы </a:t>
            </a:r>
            <a:r>
              <a:rPr lang="ru-RU" sz="3000" dirty="0">
                <a:latin typeface="+mj-lt"/>
                <a:ea typeface="+mj-ea"/>
                <a:cs typeface="+mj-cs"/>
              </a:rPr>
              <a:t>данного курса могут применяться </a:t>
            </a:r>
            <a:r>
              <a:rPr lang="ru-RU" sz="3000" dirty="0" smtClean="0">
                <a:latin typeface="+mj-lt"/>
                <a:ea typeface="+mj-ea"/>
                <a:cs typeface="+mj-cs"/>
              </a:rPr>
              <a:t>не только </a:t>
            </a:r>
            <a:r>
              <a:rPr lang="ru-RU" sz="3000" dirty="0">
                <a:latin typeface="+mj-lt"/>
                <a:ea typeface="+mj-ea"/>
                <a:cs typeface="+mj-cs"/>
              </a:rPr>
              <a:t>на уроках математики, потому что </a:t>
            </a:r>
            <a:r>
              <a:rPr lang="ru-RU" sz="3000" dirty="0" smtClean="0">
                <a:latin typeface="+mj-lt"/>
                <a:ea typeface="+mj-ea"/>
                <a:cs typeface="+mj-cs"/>
              </a:rPr>
              <a:t>основой данного </a:t>
            </a:r>
            <a:r>
              <a:rPr lang="ru-RU" sz="3000" dirty="0">
                <a:latin typeface="+mj-lt"/>
                <a:ea typeface="+mj-ea"/>
                <a:cs typeface="+mj-cs"/>
              </a:rPr>
              <a:t>курса является изучение </a:t>
            </a:r>
            <a:r>
              <a:rPr lang="ru-RU" sz="3000" dirty="0" smtClean="0">
                <a:latin typeface="+mj-lt"/>
                <a:ea typeface="+mj-ea"/>
                <a:cs typeface="+mj-cs"/>
              </a:rPr>
              <a:t>логики, построение правильных логических высказываний </a:t>
            </a:r>
            <a:r>
              <a:rPr lang="ru-RU" sz="3000" dirty="0">
                <a:latin typeface="+mj-lt"/>
                <a:ea typeface="+mj-ea"/>
                <a:cs typeface="+mj-cs"/>
              </a:rPr>
              <a:t>и </a:t>
            </a:r>
            <a:r>
              <a:rPr lang="ru-RU" sz="3000" dirty="0" smtClean="0">
                <a:latin typeface="+mj-lt"/>
                <a:ea typeface="+mj-ea"/>
                <a:cs typeface="+mj-cs"/>
              </a:rPr>
              <a:t>рассуждений</a:t>
            </a:r>
          </a:p>
        </p:txBody>
      </p:sp>
    </p:spTree>
    <p:extLst>
      <p:ext uri="{BB962C8B-B14F-4D97-AF65-F5344CB8AC3E}">
        <p14:creationId xmlns:p14="http://schemas.microsoft.com/office/powerpoint/2010/main" val="3447637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76672"/>
            <a:ext cx="8229600" cy="1080120"/>
          </a:xfrm>
        </p:spPr>
        <p:txBody>
          <a:bodyPr>
            <a:noAutofit/>
          </a:bodyPr>
          <a:lstStyle/>
          <a:p>
            <a:r>
              <a:rPr lang="ru-RU" sz="4000" b="1" dirty="0"/>
              <a:t>Диск «Организация математических боев</a:t>
            </a:r>
            <a:r>
              <a:rPr lang="ru-RU" sz="4000" b="1" dirty="0" smtClean="0"/>
              <a:t>»</a:t>
            </a:r>
            <a:endParaRPr lang="ru-RU" sz="40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01924" y="1844824"/>
            <a:ext cx="6074332" cy="42934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600" dirty="0"/>
              <a:t>Диск </a:t>
            </a:r>
            <a:r>
              <a:rPr lang="ru-RU" sz="2600" dirty="0" smtClean="0"/>
              <a:t>включает </a:t>
            </a:r>
            <a:r>
              <a:rPr lang="ru-RU" sz="2600" dirty="0"/>
              <a:t>в </a:t>
            </a:r>
            <a:r>
              <a:rPr lang="ru-RU" sz="2600" dirty="0" smtClean="0"/>
              <a:t>себя: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600" dirty="0" smtClean="0"/>
              <a:t>статью </a:t>
            </a:r>
            <a:r>
              <a:rPr lang="ru-RU" sz="2600" dirty="0"/>
              <a:t>о математических боях как форме реализации </a:t>
            </a:r>
            <a:r>
              <a:rPr lang="ru-RU" sz="2600" dirty="0" smtClean="0"/>
              <a:t>ФГОС</a:t>
            </a:r>
            <a:r>
              <a:rPr lang="ru-RU" sz="2600" dirty="0"/>
              <a:t>;</a:t>
            </a:r>
            <a:endParaRPr lang="ru-RU" sz="2600" dirty="0" smtClean="0"/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600" dirty="0" smtClean="0"/>
              <a:t>видеоролик </a:t>
            </a:r>
            <a:r>
              <a:rPr lang="ru-RU" sz="2600" dirty="0"/>
              <a:t>о математических боях, </a:t>
            </a:r>
            <a:endParaRPr lang="ru-RU" sz="2600" dirty="0" smtClean="0"/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600" dirty="0" smtClean="0"/>
              <a:t>брошюра </a:t>
            </a:r>
            <a:r>
              <a:rPr lang="ru-RU" sz="2600" dirty="0" err="1" smtClean="0"/>
              <a:t>А.Б.Зеличенка</a:t>
            </a:r>
            <a:r>
              <a:rPr lang="ru-RU" sz="2600" dirty="0"/>
              <a:t>;</a:t>
            </a:r>
            <a:endParaRPr lang="ru-RU" sz="2600" dirty="0" smtClean="0"/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600" dirty="0" smtClean="0"/>
              <a:t>посвященная </a:t>
            </a:r>
            <a:r>
              <a:rPr lang="ru-RU" sz="2600" dirty="0"/>
              <a:t>математическим </a:t>
            </a:r>
            <a:r>
              <a:rPr lang="ru-RU" sz="2600" dirty="0" smtClean="0"/>
              <a:t>боям</a:t>
            </a:r>
            <a:r>
              <a:rPr lang="ru-RU" sz="2600" dirty="0"/>
              <a:t>;</a:t>
            </a:r>
            <a:endParaRPr lang="ru-RU" sz="2600" dirty="0" smtClean="0"/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600" dirty="0" smtClean="0"/>
              <a:t>образцы </a:t>
            </a:r>
            <a:r>
              <a:rPr lang="ru-RU" sz="2600" dirty="0"/>
              <a:t>задач и протоколов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1772816"/>
            <a:ext cx="1608865" cy="215112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5806" y="4211977"/>
            <a:ext cx="1603291" cy="2555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395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2016224"/>
          </a:xfrm>
        </p:spPr>
        <p:txBody>
          <a:bodyPr>
            <a:noAutofit/>
          </a:bodyPr>
          <a:lstStyle/>
          <a:p>
            <a:r>
              <a:rPr lang="ru-RU" sz="3400" b="1" dirty="0"/>
              <a:t>Семинар «Особенности реализации системы подготовки к олимпиадам всероссийского и международного уровня по математике в РТ</a:t>
            </a:r>
            <a:r>
              <a:rPr lang="ru-RU" sz="3400" b="1" dirty="0" smtClean="0"/>
              <a:t>»</a:t>
            </a:r>
            <a:endParaRPr lang="ru-RU" sz="34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2413338"/>
            <a:ext cx="813690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000" dirty="0" smtClean="0">
                <a:solidFill>
                  <a:srgbClr val="0070C0"/>
                </a:solidFill>
              </a:rPr>
              <a:t>Аудитория: </a:t>
            </a:r>
            <a:r>
              <a:rPr lang="ru-RU" sz="3000" dirty="0" smtClean="0"/>
              <a:t>руководители </a:t>
            </a:r>
            <a:r>
              <a:rPr lang="ru-RU" sz="3000" dirty="0"/>
              <a:t>команд во время Уральского турнира юных </a:t>
            </a:r>
            <a:r>
              <a:rPr lang="ru-RU" sz="3000" dirty="0" smtClean="0"/>
              <a:t>математиков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2789" y="3717032"/>
            <a:ext cx="3216363" cy="212816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39552" y="3494358"/>
            <a:ext cx="489654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70C0"/>
                </a:solidFill>
              </a:rPr>
              <a:t>Уральский турнир юных математиков </a:t>
            </a:r>
            <a:r>
              <a:rPr lang="ru-RU" sz="2400" dirty="0" smtClean="0"/>
              <a:t>является </a:t>
            </a:r>
            <a:r>
              <a:rPr lang="ru-RU" sz="2400" dirty="0"/>
              <a:t>неофициальным всероссийским  командным турниром математических боев, на который съезжаются команды из большинства городов России, а так же из Украины</a:t>
            </a:r>
          </a:p>
        </p:txBody>
      </p:sp>
    </p:spTree>
    <p:extLst>
      <p:ext uri="{BB962C8B-B14F-4D97-AF65-F5344CB8AC3E}">
        <p14:creationId xmlns:p14="http://schemas.microsoft.com/office/powerpoint/2010/main" val="1848248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23131"/>
            <a:ext cx="8229600" cy="1872208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/>
              <a:t>Первый </a:t>
            </a:r>
            <a:r>
              <a:rPr lang="ru-RU" sz="4000" b="1" dirty="0"/>
              <a:t>международный турнир математических боев </a:t>
            </a:r>
            <a:r>
              <a:rPr lang="ru-RU" sz="4000" b="1" dirty="0" smtClean="0"/>
              <a:t/>
            </a:r>
            <a:br>
              <a:rPr lang="ru-RU" sz="4000" b="1" dirty="0" smtClean="0"/>
            </a:br>
            <a:r>
              <a:rPr lang="ru-RU" sz="4000" b="1" dirty="0" smtClean="0"/>
              <a:t>«</a:t>
            </a:r>
            <a:r>
              <a:rPr lang="ru-RU" sz="4000" b="1" dirty="0"/>
              <a:t>Лига Победителей</a:t>
            </a:r>
            <a:r>
              <a:rPr lang="ru-RU" sz="4000" b="1" dirty="0" smtClean="0"/>
              <a:t>»</a:t>
            </a:r>
            <a:endParaRPr lang="ru-RU" sz="4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1849078"/>
            <a:ext cx="5328592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На турнир были приглашены 16 команд из регионов России и зарубежья. </a:t>
            </a:r>
            <a:endParaRPr lang="ru-RU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ru-RU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Отбор 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команд для участия в турнире проходил по итогам Всероссийской, Украинской, Белорусской, Казахской олимпиад школьников, олимпиады имени Л. Эйлера, Южного математического турнира, Кубка памяти А.Н. Колмогорова, Фестиваля юных математиков и Уральского турнира юных математиков.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К участию в работе методической 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комиссии</a:t>
            </a:r>
          </a:p>
          <a:p>
            <a:endParaRPr lang="ru-RU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Турнира 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были привлечены известные математики, педагоги, тренеры национальной сборной России по математике, члены жюри всероссийской олимпиады школьников по математике.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3992" y="1849077"/>
            <a:ext cx="3259176" cy="215648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3992" y="4149080"/>
            <a:ext cx="3259176" cy="2156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7812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23131"/>
            <a:ext cx="8229600" cy="1872208"/>
          </a:xfrm>
        </p:spPr>
        <p:txBody>
          <a:bodyPr>
            <a:normAutofit/>
          </a:bodyPr>
          <a:lstStyle/>
          <a:p>
            <a:r>
              <a:rPr lang="ru-RU" sz="4000" b="1" dirty="0" smtClean="0"/>
              <a:t>Олимпиада по математике в 2014/2015 учебном году</a:t>
            </a:r>
            <a:endParaRPr lang="ru-RU" sz="4000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8809154"/>
              </p:ext>
            </p:extLst>
          </p:nvPr>
        </p:nvGraphicFramePr>
        <p:xfrm>
          <a:off x="431800" y="1772816"/>
          <a:ext cx="8280400" cy="45313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6097"/>
                <a:gridCol w="2952143"/>
                <a:gridCol w="3312160"/>
              </a:tblGrid>
              <a:tr h="92814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kern="1200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этапы</a:t>
                      </a:r>
                      <a:endParaRPr lang="ru-RU" sz="2000" b="1" kern="12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kern="1200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сроки проведения</a:t>
                      </a:r>
                      <a:endParaRPr lang="ru-RU" sz="2000" b="1" kern="12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kern="1200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участники</a:t>
                      </a:r>
                      <a:endParaRPr lang="ru-RU" sz="2000" b="1" kern="12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4" marR="9524" marT="9526" marB="0" anchor="ctr"/>
                </a:tc>
              </a:tr>
              <a:tr h="52239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kern="1200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школьный</a:t>
                      </a:r>
                      <a:endParaRPr lang="ru-RU" sz="1400" b="1" kern="12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kern="1200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сентябрь - октябрь 2014 </a:t>
                      </a:r>
                      <a:r>
                        <a:rPr lang="ru-RU" sz="1600" b="1" kern="1200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года</a:t>
                      </a:r>
                      <a:endParaRPr lang="ru-RU" sz="1600" b="1" kern="12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kern="1200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все </a:t>
                      </a:r>
                      <a:r>
                        <a:rPr lang="ru-RU" sz="1600" b="1" kern="1200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желающие ученики 4-11 классов</a:t>
                      </a:r>
                      <a:endParaRPr lang="ru-RU" sz="1600" b="1" kern="12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4" marR="9524" marT="9526" marB="0" anchor="ctr"/>
                </a:tc>
              </a:tr>
              <a:tr h="74110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kern="1200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муниципальный</a:t>
                      </a:r>
                      <a:endParaRPr lang="ru-RU" sz="1400" b="1" kern="12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kern="1200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ноябрь - декабрь 2014 </a:t>
                      </a:r>
                      <a:r>
                        <a:rPr lang="ru-RU" sz="1600" b="1" kern="1200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года</a:t>
                      </a:r>
                      <a:endParaRPr lang="ru-RU" sz="1600" b="1" kern="12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kern="1200" dirty="0" smtClean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ученики 4-11 классов, отобранные</a:t>
                      </a:r>
                      <a:r>
                        <a:rPr lang="ru-RU" sz="1600" b="1" kern="1200" baseline="0" dirty="0" smtClean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 согласно рейтингу</a:t>
                      </a:r>
                      <a:endParaRPr lang="ru-RU" sz="1600" b="1" kern="12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4" marR="9524" marT="9526" marB="0" anchor="ctr"/>
                </a:tc>
              </a:tr>
              <a:tr h="61372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kern="1200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зональный</a:t>
                      </a:r>
                      <a:endParaRPr lang="ru-RU" sz="1400" b="1" kern="12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kern="1200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январь-февраль </a:t>
                      </a:r>
                      <a:r>
                        <a:rPr lang="ru-RU" sz="1600" b="1" kern="1200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2015 </a:t>
                      </a:r>
                      <a:r>
                        <a:rPr lang="ru-RU" sz="1600" b="1" kern="1200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года</a:t>
                      </a:r>
                      <a:endParaRPr lang="ru-RU" sz="1600" b="1" kern="12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kern="1200" dirty="0" smtClean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ученики 4-7 классов, отобранные</a:t>
                      </a:r>
                      <a:r>
                        <a:rPr lang="ru-RU" sz="1600" b="1" kern="1200" baseline="0" dirty="0" smtClean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 согласно рейтингу</a:t>
                      </a:r>
                      <a:endParaRPr lang="ru-RU" sz="1600" b="1" kern="1200" dirty="0">
                        <a:solidFill>
                          <a:srgbClr val="0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4" marR="9524" marT="9526" marB="0" anchor="ctr"/>
                </a:tc>
              </a:tr>
              <a:tr h="74110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kern="1200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республиканский</a:t>
                      </a:r>
                      <a:endParaRPr lang="ru-RU" sz="1400" b="1" kern="12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январь-март 2015 </a:t>
                      </a:r>
                      <a:r>
                        <a:rPr lang="ru-RU" sz="1600" b="1" kern="1200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года</a:t>
                      </a:r>
                    </a:p>
                    <a:p>
                      <a:pPr marL="0" algn="ctr" defTabSz="914400" rtl="0" eaLnBrk="1" fontAlgn="t" latinLnBrk="0" hangingPunct="1"/>
                      <a:endParaRPr lang="ru-RU" sz="1600" b="1" kern="1200" dirty="0" smtClean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4" marR="9524" marT="9526" marB="0" anchor="b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1" kern="1200" dirty="0" smtClean="0">
                        <a:solidFill>
                          <a:srgbClr val="0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 smtClean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ученики 4-11 классов, отобранные</a:t>
                      </a:r>
                      <a:r>
                        <a:rPr lang="ru-RU" sz="1600" b="1" kern="1200" baseline="0" dirty="0" smtClean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 согласно рейтингу</a:t>
                      </a:r>
                      <a:endParaRPr lang="ru-RU" sz="1600" b="1" kern="1200" dirty="0" smtClean="0">
                        <a:solidFill>
                          <a:srgbClr val="0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marL="0" algn="ctr" defTabSz="914400" rtl="0" eaLnBrk="1" fontAlgn="t" latinLnBrk="0" hangingPunct="1"/>
                      <a:endParaRPr lang="ru-RU" sz="1600" b="1" kern="1200" dirty="0" smtClean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4" marR="9524" marT="9526" marB="0" anchor="b"/>
                </a:tc>
              </a:tr>
              <a:tr h="74110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kern="1200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заключительный</a:t>
                      </a:r>
                      <a:endParaRPr lang="ru-RU" sz="1400" b="1" kern="12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600" b="1" kern="1200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март-апрель 2015 года</a:t>
                      </a:r>
                    </a:p>
                    <a:p>
                      <a:pPr marL="0" algn="ctr" defTabSz="914400" rtl="0" eaLnBrk="1" fontAlgn="t" latinLnBrk="0" hangingPunct="1"/>
                      <a:endParaRPr lang="ru-RU" sz="1600" b="1" kern="1200" dirty="0" smtClean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4" marR="9524" marT="9526" marB="0" anchor="b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 smtClean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ученики 9-11 классов, отобранные</a:t>
                      </a:r>
                      <a:r>
                        <a:rPr lang="ru-RU" sz="1600" b="1" kern="1200" baseline="0" dirty="0" smtClean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 согласно рейтингу</a:t>
                      </a:r>
                      <a:endParaRPr lang="ru-RU" sz="1600" b="1" kern="1200" dirty="0" smtClean="0">
                        <a:solidFill>
                          <a:srgbClr val="0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marL="0" algn="ctr" defTabSz="914400" rtl="0" eaLnBrk="1" fontAlgn="t" latinLnBrk="0" hangingPunct="1"/>
                      <a:endParaRPr lang="ru-RU" sz="1600" b="1" kern="1200" dirty="0" smtClean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4" marR="9524" marT="9526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24387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23131"/>
            <a:ext cx="8229600" cy="1872208"/>
          </a:xfrm>
        </p:spPr>
        <p:txBody>
          <a:bodyPr>
            <a:normAutofit/>
          </a:bodyPr>
          <a:lstStyle/>
          <a:p>
            <a:r>
              <a:rPr lang="ru-RU" sz="4000" b="1" dirty="0" smtClean="0"/>
              <a:t>Олимпиада по математике в 2014/2015 учебном году</a:t>
            </a:r>
            <a:endParaRPr lang="ru-RU" sz="4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19572" y="1700808"/>
            <a:ext cx="77048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/>
                <a:ea typeface="Times New Roman"/>
              </a:rPr>
              <a:t>Положение о проведении республиканских олимпиад по математики для учеников 4-7 классов утверждено приказом от 11 февраля 2014 года № 599/14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827584" y="2780928"/>
            <a:ext cx="748883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 Зональный тур Олимпиады является промежуточным звеном между муниципальным и республиканским туром Олимпиады. В нем не определяются победители и </a:t>
            </a:r>
            <a:r>
              <a:rPr lang="ru-RU" dirty="0" err="1"/>
              <a:t>призеры</a:t>
            </a:r>
            <a:r>
              <a:rPr lang="ru-RU" dirty="0"/>
              <a:t>, не выдаются дипломы, а только определяется квота прошедших на заключительный этап</a:t>
            </a:r>
            <a:r>
              <a:rPr lang="ru-RU" dirty="0" smtClean="0"/>
              <a:t>.</a:t>
            </a:r>
          </a:p>
          <a:p>
            <a:endParaRPr lang="ru-RU" dirty="0"/>
          </a:p>
          <a:p>
            <a:r>
              <a:rPr lang="ru-RU" dirty="0"/>
              <a:t>Решение о проведении зонального этапа Олимпиады принимается Министерством по итогам совещания с центрально-методической комиссией с </a:t>
            </a:r>
            <a:r>
              <a:rPr lang="ru-RU" dirty="0" err="1"/>
              <a:t>учетом</a:t>
            </a:r>
            <a:r>
              <a:rPr lang="ru-RU" dirty="0"/>
              <a:t> результатов муниципального этапа олимпиады. Итоги решения должны быть объявлены не позднее 15 февраля текущего года.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19403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32856"/>
            <a:ext cx="8229600" cy="1872208"/>
          </a:xfrm>
        </p:spPr>
        <p:txBody>
          <a:bodyPr>
            <a:normAutofit/>
          </a:bodyPr>
          <a:lstStyle/>
          <a:p>
            <a:r>
              <a:rPr lang="ru-RU" sz="4000" b="1" dirty="0" smtClean="0"/>
              <a:t>СПАСИБО ЗА ВНИМАНИЕ!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447960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8424936" cy="1584176"/>
          </a:xfrm>
        </p:spPr>
        <p:txBody>
          <a:bodyPr>
            <a:normAutofit/>
          </a:bodyPr>
          <a:lstStyle/>
          <a:p>
            <a:r>
              <a:rPr lang="ru-RU" sz="2800" dirty="0" smtClean="0"/>
              <a:t>Республиканский форум учителей математики «Концепция математического образования в России: проблемы и перспективы его развития.</a:t>
            </a: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844824"/>
            <a:ext cx="82732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26 ноября 2013 года состоялся I республиканский Форум учителей математики «Концепция математического образования в России: проблемы и перспективы его развития» с участием заместителя Премьер-министра – министра образования и науки РТ </a:t>
            </a:r>
            <a:r>
              <a:rPr lang="ru-RU" dirty="0" err="1" smtClean="0"/>
              <a:t>Энгеля</a:t>
            </a:r>
            <a:r>
              <a:rPr lang="ru-RU" dirty="0" smtClean="0"/>
              <a:t> Фаттахова.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27922" y="3045153"/>
            <a:ext cx="8064896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Более 500 делегатов, среди которых учителя математики, начальники отделов и управлений образования муниципальных образований, директора информационно-методических центров, приняли участие в открытых уроках, мастер-классах и презентациях опыта работы школ– центров математического образования Казани.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На пленарном заседании с докладом о состоянии математического образования в Республике Татарстан выступил заместитель Премьер-министра Республики Татарстан – министр образования и науки Республики Татарстан </a:t>
            </a:r>
            <a:r>
              <a:rPr lang="ru-RU" dirty="0" err="1"/>
              <a:t>Энгель</a:t>
            </a:r>
            <a:r>
              <a:rPr lang="ru-RU" dirty="0"/>
              <a:t> </a:t>
            </a:r>
            <a:r>
              <a:rPr lang="ru-RU" dirty="0" err="1"/>
              <a:t>Навапович</a:t>
            </a:r>
            <a:r>
              <a:rPr lang="ru-RU" dirty="0"/>
              <a:t> Фаттахов. Почетным гостем Форума, который рассказал участникам об особенностях концепции развития математического образования в России, стал ректор Московского педагогического государственного университета Алексей Семенов – автор и разработчик концепции. </a:t>
            </a:r>
          </a:p>
        </p:txBody>
      </p:sp>
    </p:spTree>
    <p:extLst>
      <p:ext uri="{BB962C8B-B14F-4D97-AF65-F5344CB8AC3E}">
        <p14:creationId xmlns:p14="http://schemas.microsoft.com/office/powerpoint/2010/main" val="3595480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59832" y="188640"/>
            <a:ext cx="5555432" cy="1143000"/>
          </a:xfrm>
        </p:spPr>
        <p:txBody>
          <a:bodyPr>
            <a:normAutofit fontScale="90000"/>
          </a:bodyPr>
          <a:lstStyle/>
          <a:p>
            <a:r>
              <a:rPr lang="ru-RU" sz="2800" dirty="0" smtClean="0"/>
              <a:t>Номинация «Лучший учитель математики» в рамках «Учитель года Республики Татарстан – 2014»</a:t>
            </a: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190207" y="1500307"/>
            <a:ext cx="540506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Приняли участие свыше 80  учителей математики со всей Республики Татарстан.</a:t>
            </a:r>
          </a:p>
          <a:p>
            <a:r>
              <a:rPr lang="ru-RU" dirty="0" smtClean="0"/>
              <a:t>В финал прошли 10 лучших. Вот их имена: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42341" y="2463393"/>
            <a:ext cx="835292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Абдуллин Марс </a:t>
            </a:r>
            <a:r>
              <a:rPr lang="ru-RU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Миннеханович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МБОУ «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Сизинская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ООШ» Арского муниципального района РТ</a:t>
            </a:r>
          </a:p>
          <a:p>
            <a:r>
              <a:rPr lang="ru-RU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Газизуллина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Альфия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Хасановна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МБОУ «Средняя общеобразовательная школа № 3» г. Мензелинска</a:t>
            </a:r>
          </a:p>
          <a:p>
            <a:r>
              <a:rPr lang="ru-RU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Галлямова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Найля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Газимовна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МБОУ «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Кулле-Киминская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средняя общеобразовательная школа имени С.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Хакима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Долгова Любовь Петровна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МБОУ «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Пестречинская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средняя общеобразовательная школа № 2»</a:t>
            </a:r>
          </a:p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Исакова Сирень </a:t>
            </a:r>
            <a:r>
              <a:rPr lang="ru-RU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Хикамутдиновна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МБОУ «Средняя общеобразовательная школа №8»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Елабужского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</a:t>
            </a:r>
          </a:p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Кузнецова Ирина Анатольевна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МБОУ «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Лаишевская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средняя общеобразовательная школа №2»</a:t>
            </a:r>
          </a:p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Маликова Резеда </a:t>
            </a:r>
            <a:r>
              <a:rPr lang="ru-RU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Тимергазиевна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МБОУ «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Актанышская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средняя общеобразовательная школа № 1»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Актанышского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 РТ</a:t>
            </a:r>
          </a:p>
          <a:p>
            <a:r>
              <a:rPr lang="ru-RU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Сайфетдинова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Гульнара </a:t>
            </a:r>
            <a:r>
              <a:rPr lang="ru-RU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Василевна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МБОУ «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Князевская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СОШ»</a:t>
            </a:r>
          </a:p>
          <a:p>
            <a:r>
              <a:rPr lang="ru-RU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Шайхрамова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Айгуль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Тагировна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МБОУ «Средняя общеобразовательная 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школа №25 » г. Набережные Челны</a:t>
            </a:r>
          </a:p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Карпова Маргарита Петровна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МБОУ «Кошки-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Шемякинская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основная 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общеобразовательная школа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Буинского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Республики Татарстан»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4181"/>
            <a:ext cx="2906687" cy="19377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4725144"/>
            <a:ext cx="2891761" cy="2049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93462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07704" y="1533398"/>
            <a:ext cx="5544616" cy="67667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/>
              <a:t>1 место - Камышина </a:t>
            </a:r>
            <a:r>
              <a:rPr lang="ru-RU" sz="1800" dirty="0" err="1"/>
              <a:t>Миляуша</a:t>
            </a:r>
            <a:r>
              <a:rPr lang="ru-RU" sz="1800" dirty="0"/>
              <a:t> </a:t>
            </a:r>
            <a:r>
              <a:rPr lang="ru-RU" sz="1800" dirty="0" err="1"/>
              <a:t>Салиховна</a:t>
            </a:r>
            <a:r>
              <a:rPr lang="ru-RU" sz="1800" dirty="0"/>
              <a:t>, гимназия №122 имени Ж. Зайцевой, </a:t>
            </a:r>
            <a:r>
              <a:rPr lang="ru-RU" sz="1800" dirty="0" err="1" smtClean="0"/>
              <a:t>г.Казань</a:t>
            </a:r>
            <a:endParaRPr lang="ru-RU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85664" y="18864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smtClean="0"/>
              <a:t>Номинация «Лучший учитель математики» в рамках «Учитель года Республики Татарстан – 2014»</a:t>
            </a:r>
            <a:endParaRPr lang="ru-RU" sz="2800" dirty="0"/>
          </a:p>
        </p:txBody>
      </p:sp>
      <p:pic>
        <p:nvPicPr>
          <p:cNvPr id="4099" name="Picture 3" descr="C:\Users\User\Desktop\документы учиель года 2014\1 зона учитель года 2014\Казань учитель года 2014\Аншукова Венера Маратовна Казань\фото Аншукова_ВМ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5085183"/>
            <a:ext cx="1234819" cy="1616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User\Desktop\документы учиель года 2014\1 зона учитель года 2014\Казань учитель года 2014\Камышина Миляуша Салиховна Казань\фото Камышина М.С.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533398"/>
            <a:ext cx="1224136" cy="175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483768" y="350100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2 место -  </a:t>
            </a:r>
            <a:r>
              <a:rPr lang="ru-RU" dirty="0" err="1" smtClean="0"/>
              <a:t>Шайхрамовой</a:t>
            </a:r>
            <a:r>
              <a:rPr lang="ru-RU" dirty="0" smtClean="0"/>
              <a:t> </a:t>
            </a:r>
            <a:r>
              <a:rPr lang="ru-RU" dirty="0" err="1" smtClean="0"/>
              <a:t>Айгуль</a:t>
            </a:r>
            <a:r>
              <a:rPr lang="ru-RU" dirty="0" smtClean="0"/>
              <a:t> </a:t>
            </a:r>
            <a:r>
              <a:rPr lang="ru-RU" dirty="0" err="1" smtClean="0"/>
              <a:t>Тагировна</a:t>
            </a:r>
            <a:r>
              <a:rPr lang="ru-RU" dirty="0" smtClean="0"/>
              <a:t>., средняя школа №25 г. Набережные Челны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283968" y="498927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3 место - </a:t>
            </a:r>
            <a:r>
              <a:rPr lang="ru-RU" dirty="0" err="1" smtClean="0"/>
              <a:t>Аншуковой</a:t>
            </a:r>
            <a:r>
              <a:rPr lang="ru-RU" dirty="0" smtClean="0"/>
              <a:t>  Венере Маратовне, средняя школа №119 </a:t>
            </a:r>
            <a:r>
              <a:rPr lang="ru-RU" dirty="0" err="1" smtClean="0"/>
              <a:t>г.Казань</a:t>
            </a: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2687042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C:\Users\User\Desktop\итоги года математки\картинки\images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569"/>
            <a:ext cx="2476500" cy="184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76672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dirty="0" smtClean="0"/>
              <a:t>Республиканский конкурс методических разработок среди учителей реализующих системно-</a:t>
            </a:r>
            <a:r>
              <a:rPr lang="ru-RU" sz="2800" dirty="0" err="1" smtClean="0"/>
              <a:t>деятельностный</a:t>
            </a:r>
            <a:r>
              <a:rPr lang="ru-RU" sz="2800" dirty="0" smtClean="0"/>
              <a:t> подход на уроках математики</a:t>
            </a: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250015" y="2153885"/>
            <a:ext cx="7704856" cy="370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effectLst/>
                <a:latin typeface="Times New Roman"/>
                <a:ea typeface="Times New Roman"/>
                <a:cs typeface="Times New Roman"/>
              </a:rPr>
              <a:t>Конкурс проводился по 5 направлениям (номинациям):</a:t>
            </a:r>
            <a:endParaRPr lang="ru-RU" sz="1600" dirty="0"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/>
              <a:buChar char=""/>
              <a:tabLst>
                <a:tab pos="457200" algn="l"/>
              </a:tabLst>
            </a:pPr>
            <a:r>
              <a:rPr lang="ru-RU" sz="1600" dirty="0" smtClean="0">
                <a:effectLst/>
                <a:latin typeface="Times New Roman"/>
                <a:ea typeface="Times New Roman"/>
                <a:cs typeface="Times New Roman"/>
              </a:rPr>
              <a:t>«Лучшая методическая разработка урока математики в начальной школе»;</a:t>
            </a:r>
            <a:endParaRPr lang="ru-RU" sz="1600" dirty="0"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/>
              <a:buChar char=""/>
              <a:tabLst>
                <a:tab pos="457200" algn="l"/>
              </a:tabLst>
            </a:pPr>
            <a:r>
              <a:rPr lang="ru-RU" sz="1600" dirty="0" smtClean="0">
                <a:effectLst/>
                <a:latin typeface="Times New Roman"/>
                <a:ea typeface="Times New Roman"/>
                <a:cs typeface="Times New Roman"/>
              </a:rPr>
              <a:t>«Лучшая методическая разработка урока математики (5-6 классы)»;</a:t>
            </a:r>
            <a:endParaRPr lang="ru-RU" sz="1600" dirty="0"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/>
              <a:buChar char=""/>
              <a:tabLst>
                <a:tab pos="457200" algn="l"/>
              </a:tabLst>
            </a:pPr>
            <a:r>
              <a:rPr lang="ru-RU" sz="1600" dirty="0" smtClean="0">
                <a:effectLst/>
                <a:latin typeface="Times New Roman"/>
                <a:ea typeface="Times New Roman"/>
                <a:cs typeface="Times New Roman"/>
              </a:rPr>
              <a:t>«Лучшая методическая разработка урока по алгебре»;</a:t>
            </a:r>
            <a:endParaRPr lang="ru-RU" sz="1600" dirty="0"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/>
              <a:buChar char=""/>
              <a:tabLst>
                <a:tab pos="457200" algn="l"/>
              </a:tabLst>
            </a:pPr>
            <a:r>
              <a:rPr lang="ru-RU" sz="1600" dirty="0" smtClean="0">
                <a:effectLst/>
                <a:latin typeface="Times New Roman"/>
                <a:ea typeface="Times New Roman"/>
                <a:cs typeface="Times New Roman"/>
              </a:rPr>
              <a:t>«Лучшая методическая разработка урока по геометрии»;</a:t>
            </a:r>
            <a:endParaRPr lang="ru-RU" sz="1600" dirty="0"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/>
              <a:buChar char=""/>
              <a:tabLst>
                <a:tab pos="457200" algn="l"/>
              </a:tabLst>
            </a:pPr>
            <a:r>
              <a:rPr lang="ru-RU" sz="1600" dirty="0" smtClean="0">
                <a:effectLst/>
                <a:latin typeface="Times New Roman"/>
                <a:ea typeface="Times New Roman"/>
                <a:cs typeface="Times New Roman"/>
              </a:rPr>
              <a:t>«Лучшая методическая разработка по внеурочной деятельности».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/>
              <a:buChar char=""/>
              <a:tabLst>
                <a:tab pos="457200" algn="l"/>
              </a:tabLst>
            </a:pPr>
            <a:endParaRPr lang="ru-RU" sz="1600" dirty="0">
              <a:latin typeface="Times New Roman"/>
              <a:ea typeface="Times New Roman"/>
              <a:cs typeface="Times New Roman"/>
            </a:endParaRPr>
          </a:p>
          <a:p>
            <a:pPr lvl="0" algn="just">
              <a:lnSpc>
                <a:spcPct val="115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ru-RU" sz="2400" dirty="0" smtClean="0">
                <a:latin typeface="Times New Roman"/>
                <a:ea typeface="Times New Roman"/>
                <a:cs typeface="Times New Roman"/>
              </a:rPr>
              <a:t>На конкурс было получено 335 работ </a:t>
            </a:r>
          </a:p>
          <a:p>
            <a:pPr lvl="0" algn="just">
              <a:lnSpc>
                <a:spcPct val="115000"/>
              </a:lnSpc>
              <a:spcAft>
                <a:spcPts val="0"/>
              </a:spcAft>
              <a:tabLst>
                <a:tab pos="457200" algn="l"/>
              </a:tabLst>
            </a:pPr>
            <a:endParaRPr lang="ru-RU" sz="1600" dirty="0" smtClean="0">
              <a:latin typeface="Times New Roman"/>
              <a:ea typeface="Times New Roman"/>
              <a:cs typeface="Times New Roman"/>
            </a:endParaRPr>
          </a:p>
          <a:p>
            <a:pPr lvl="0" algn="just">
              <a:lnSpc>
                <a:spcPct val="115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По итогам конкурса были определены 5 победителей, </a:t>
            </a:r>
          </a:p>
          <a:p>
            <a:pPr lvl="0" algn="just">
              <a:lnSpc>
                <a:spcPct val="115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10 призеров, 35 работ получили грамоты и сертификаты.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/>
              <a:buChar char=""/>
              <a:tabLst>
                <a:tab pos="457200" algn="l"/>
              </a:tabLst>
            </a:pPr>
            <a:endParaRPr lang="ru-RU" sz="1200" dirty="0">
              <a:ea typeface="Times New Roman"/>
              <a:cs typeface="Times New Roman"/>
            </a:endParaRPr>
          </a:p>
        </p:txBody>
      </p:sp>
      <p:pic>
        <p:nvPicPr>
          <p:cNvPr id="7170" name="Picture 2" descr="C:\Users\User\Desktop\итоги года математки\картинки\загруженное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983576"/>
            <a:ext cx="1228989" cy="1306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User\Desktop\итоги года математки\картинки\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7081" y="4954796"/>
            <a:ext cx="1576919" cy="1884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C:\Users\User\Desktop\итоги года математки\картинки\images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89" y="2276872"/>
            <a:ext cx="1143000" cy="115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5454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229600" cy="864096"/>
          </a:xfrm>
        </p:spPr>
        <p:txBody>
          <a:bodyPr>
            <a:noAutofit/>
          </a:bodyPr>
          <a:lstStyle/>
          <a:p>
            <a:r>
              <a:rPr lang="ru-RU" sz="2400" dirty="0" smtClean="0"/>
              <a:t>Республиканский интернет – форум учителей математики по проблемам подготовки выпускников к ОГЭ и ЕГЭ</a:t>
            </a:r>
            <a:endParaRPr lang="ru-RU" sz="2400" dirty="0"/>
          </a:p>
        </p:txBody>
      </p:sp>
      <p:pic>
        <p:nvPicPr>
          <p:cNvPr id="5122" name="Picture 2" descr="C:\Users\User\Desktop\Отчет о выполнени гос задания за 1 полугодие 2014 года\Интернет форум\форум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4867899"/>
            <a:ext cx="3981877" cy="1918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O:\документы\ФОРУМ УЧИТЕЛЕЙ Математики\Снимок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4860113"/>
            <a:ext cx="2520280" cy="1876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95536" y="1124744"/>
            <a:ext cx="820891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u="sng" dirty="0"/>
              <a:t>Цель </a:t>
            </a:r>
            <a:r>
              <a:rPr lang="ru-RU" b="1" u="sng" dirty="0" smtClean="0"/>
              <a:t>форума:</a:t>
            </a:r>
            <a:r>
              <a:rPr lang="ru-RU" b="1" dirty="0" smtClean="0"/>
              <a:t> </a:t>
            </a:r>
            <a:endParaRPr lang="ru-RU" dirty="0"/>
          </a:p>
          <a:p>
            <a:pPr lvl="0"/>
            <a:r>
              <a:rPr lang="ru-RU" dirty="0"/>
              <a:t>выявление существующих проблем учителей математики по подготовке выпускников к ЕГЭ и ГИА-9</a:t>
            </a:r>
            <a:r>
              <a:rPr lang="ru-RU" dirty="0" smtClean="0"/>
              <a:t>; развитие </a:t>
            </a:r>
            <a:r>
              <a:rPr lang="ru-RU" dirty="0"/>
              <a:t>и совершенствование методического и профессионального мастерства учителей математики по подготовке выпускников к ЕГЭ и ГИА-9.</a:t>
            </a:r>
          </a:p>
          <a:p>
            <a:r>
              <a:rPr lang="ru-RU" dirty="0" smtClean="0"/>
              <a:t>Во время работы форума были обсуждены следующие вопросы:</a:t>
            </a:r>
            <a:endParaRPr lang="ru-RU" dirty="0"/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dirty="0"/>
              <a:t>Какие </a:t>
            </a:r>
            <a:r>
              <a:rPr lang="ru-RU" dirty="0" err="1"/>
              <a:t>интернет-ресурсы</a:t>
            </a:r>
            <a:r>
              <a:rPr lang="ru-RU" dirty="0"/>
              <a:t> и пособия Вы используете при подготовке к итоговой аттестации по математике?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dirty="0"/>
              <a:t>Новые формы организации подготовки обучающихся к ЕГЭ и ГИА-9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dirty="0"/>
              <a:t>Возможно ли индивидуализировать подготовку обучающихся к ЕГЭ и ГИА в современной школе? Ваш опыт</a:t>
            </a:r>
            <a:r>
              <a:rPr lang="ru-RU" dirty="0" smtClean="0"/>
              <a:t>. И другие.</a:t>
            </a:r>
            <a:endParaRPr lang="ru-RU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/>
              <a:t>В работе форума приняли участие более 245 учителей математики из разных районов РТ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8533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Республиканские семинары для учителей математики с участием представителей издательств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C:\Users\User\Desktop\итоги года математки\издательства\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140" y="1580934"/>
            <a:ext cx="1284043" cy="1589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User\Desktop\итоги года математки\издательства\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9189" y="1675803"/>
            <a:ext cx="2036867" cy="829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User\Desktop\итоги года математки\издательства\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5229799"/>
            <a:ext cx="2643230" cy="981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User\Desktop\итоги года математки\издательства\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3205" y="4907899"/>
            <a:ext cx="1556395" cy="1374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C:\Users\User\Desktop\итоги года математки\издательства\5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5410946"/>
            <a:ext cx="2357887" cy="800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1" name="Picture 7" descr="C:\Users\User\Desktop\итоги года математки\издательства\6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716426"/>
            <a:ext cx="2231369" cy="681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699792" y="3573016"/>
            <a:ext cx="5112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Проведено 3 семинара, с охватом около 350 учителей математики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3990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76260" y="21162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dirty="0" smtClean="0"/>
              <a:t>Круглый стол «Состояние математического образования в РТ: проблемы и пути решения»</a:t>
            </a: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1340768"/>
            <a:ext cx="748883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В семинаре приняли участие </a:t>
            </a:r>
            <a:r>
              <a:rPr lang="ru-RU" dirty="0" smtClean="0"/>
              <a:t>215 </a:t>
            </a:r>
            <a:r>
              <a:rPr lang="ru-RU" dirty="0"/>
              <a:t>человек из 15 муниципальных образований РТ (</a:t>
            </a:r>
            <a:r>
              <a:rPr lang="ru-RU" dirty="0" err="1"/>
              <a:t>Азнакаевский</a:t>
            </a:r>
            <a:r>
              <a:rPr lang="ru-RU" dirty="0"/>
              <a:t>, </a:t>
            </a:r>
            <a:r>
              <a:rPr lang="ru-RU" dirty="0" err="1"/>
              <a:t>Аксубаевский</a:t>
            </a:r>
            <a:r>
              <a:rPr lang="ru-RU" dirty="0"/>
              <a:t>, </a:t>
            </a:r>
            <a:r>
              <a:rPr lang="ru-RU" dirty="0" err="1"/>
              <a:t>Альметьевский</a:t>
            </a:r>
            <a:r>
              <a:rPr lang="ru-RU" dirty="0"/>
              <a:t>, </a:t>
            </a:r>
            <a:r>
              <a:rPr lang="ru-RU" dirty="0" err="1"/>
              <a:t>Бавлинский</a:t>
            </a:r>
            <a:r>
              <a:rPr lang="ru-RU" dirty="0"/>
              <a:t>, </a:t>
            </a:r>
            <a:r>
              <a:rPr lang="ru-RU" dirty="0" err="1"/>
              <a:t>Бугульминский</a:t>
            </a:r>
            <a:r>
              <a:rPr lang="ru-RU" dirty="0"/>
              <a:t>, Высокогорский, </a:t>
            </a:r>
            <a:r>
              <a:rPr lang="ru-RU" dirty="0" err="1"/>
              <a:t>Елабужский</a:t>
            </a:r>
            <a:r>
              <a:rPr lang="ru-RU" dirty="0"/>
              <a:t>, </a:t>
            </a:r>
            <a:r>
              <a:rPr lang="ru-RU" dirty="0" err="1"/>
              <a:t>Лениногорский</a:t>
            </a:r>
            <a:r>
              <a:rPr lang="ru-RU" dirty="0"/>
              <a:t>, </a:t>
            </a:r>
            <a:r>
              <a:rPr lang="ru-RU" dirty="0" err="1"/>
              <a:t>Новошешминский</a:t>
            </a:r>
            <a:r>
              <a:rPr lang="ru-RU" dirty="0"/>
              <a:t>, </a:t>
            </a:r>
            <a:r>
              <a:rPr lang="ru-RU" dirty="0" err="1"/>
              <a:t>Нурлатский</a:t>
            </a:r>
            <a:r>
              <a:rPr lang="ru-RU" dirty="0"/>
              <a:t>, </a:t>
            </a:r>
            <a:r>
              <a:rPr lang="ru-RU" dirty="0" err="1"/>
              <a:t>Пестречинский</a:t>
            </a:r>
            <a:r>
              <a:rPr lang="ru-RU" dirty="0"/>
              <a:t>, Рыбно-</a:t>
            </a:r>
            <a:r>
              <a:rPr lang="ru-RU" dirty="0" err="1"/>
              <a:t>Слободский</a:t>
            </a:r>
            <a:r>
              <a:rPr lang="ru-RU" dirty="0"/>
              <a:t>, Спасский, </a:t>
            </a:r>
            <a:r>
              <a:rPr lang="ru-RU" dirty="0" err="1"/>
              <a:t>Тукаевский</a:t>
            </a:r>
            <a:r>
              <a:rPr lang="ru-RU" dirty="0"/>
              <a:t>, </a:t>
            </a:r>
            <a:r>
              <a:rPr lang="ru-RU" dirty="0" err="1"/>
              <a:t>Ютазинский</a:t>
            </a:r>
            <a:r>
              <a:rPr lang="ru-RU" dirty="0"/>
              <a:t> муниципальные районы),</a:t>
            </a:r>
          </a:p>
        </p:txBody>
      </p:sp>
      <p:pic>
        <p:nvPicPr>
          <p:cNvPr id="2051" name="Picture 3" descr="C:\Users\User\Desktop\итоги года математки\Информация на сайт\IMG_983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3644078"/>
            <a:ext cx="2952328" cy="1970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User\Desktop\итоги года математки\Информация на сайт\IMG_986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3632246"/>
            <a:ext cx="1841896" cy="2759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User\Desktop\итоги года математки\Информация на сайт\IMG_984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230" y="3645024"/>
            <a:ext cx="2808312" cy="1985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7411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9" name="Picture 7" descr="C:\Users\User\Desktop\итоги года математки\Для Ф. И. Фестиваль\DSC_046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38" y="1412776"/>
            <a:ext cx="2343316" cy="1553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User\Desktop\итоги года математки\Для Ф. И. Фестиваль\DSC_048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3099643"/>
            <a:ext cx="2343316" cy="1553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User\Desktop\итоги года математки\Для Ф. И. Фестиваль\DSC_054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3" y="1412776"/>
            <a:ext cx="2448272" cy="1623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88640"/>
            <a:ext cx="8229600" cy="1143000"/>
          </a:xfrm>
        </p:spPr>
        <p:txBody>
          <a:bodyPr>
            <a:noAutofit/>
          </a:bodyPr>
          <a:lstStyle/>
          <a:p>
            <a:r>
              <a:rPr lang="ru-RU" sz="2000" dirty="0" smtClean="0"/>
              <a:t>Проведен республиканский фестиваль педагогических идей учителей математики «</a:t>
            </a:r>
            <a:r>
              <a:rPr lang="ru-RU" sz="2000" dirty="0" err="1" smtClean="0"/>
              <a:t>деятельностный</a:t>
            </a:r>
            <a:r>
              <a:rPr lang="ru-RU" sz="2000" dirty="0" smtClean="0"/>
              <a:t> подход в обучении</a:t>
            </a:r>
            <a:r>
              <a:rPr lang="ru-RU" sz="1400" dirty="0" smtClean="0"/>
              <a:t> </a:t>
            </a:r>
            <a:r>
              <a:rPr lang="ru-RU" sz="2000" dirty="0" smtClean="0"/>
              <a:t>математике –средство достижения нового качества образования</a:t>
            </a:r>
            <a:endParaRPr lang="ru-RU" sz="2000" dirty="0"/>
          </a:p>
        </p:txBody>
      </p:sp>
      <p:pic>
        <p:nvPicPr>
          <p:cNvPr id="3074" name="Picture 2" descr="C:\Users\User\Desktop\итоги года математки\Для Ф. И. Фестиваль\DSC_054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7956" y="3199088"/>
            <a:ext cx="2410548" cy="1598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User\Desktop\итоги года математки\Для Ф. И. Фестиваль\DSC_0492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89" y="4809501"/>
            <a:ext cx="2370971" cy="1571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378812" y="1412776"/>
            <a:ext cx="428142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spcAft>
                <a:spcPts val="0"/>
              </a:spcAft>
            </a:pPr>
            <a:r>
              <a:rPr lang="ru-RU" sz="16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Фестиваль был организован в целях повышения теоретического, методического уровня и профессионального мастерства учителей математики, освоения ими эффективных приемов и технологий при </a:t>
            </a:r>
            <a:r>
              <a:rPr lang="ru-RU" sz="1600" dirty="0" err="1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деятельностном</a:t>
            </a:r>
            <a:r>
              <a:rPr lang="ru-RU" sz="16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 подходе в обучении математики.</a:t>
            </a:r>
            <a:endParaRPr lang="ru-RU" sz="1600" dirty="0" smtClean="0">
              <a:effectLst/>
              <a:latin typeface="Times New Roman"/>
              <a:ea typeface="Times New Roman"/>
            </a:endParaRPr>
          </a:p>
          <a:p>
            <a:pPr indent="457200" algn="just">
              <a:spcAft>
                <a:spcPts val="0"/>
              </a:spcAft>
            </a:pPr>
            <a:r>
              <a:rPr lang="ru-RU" sz="16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94 учителя математики из Арского, </a:t>
            </a:r>
            <a:r>
              <a:rPr lang="ru-RU" sz="1600" dirty="0" err="1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Атнинского</a:t>
            </a:r>
            <a:r>
              <a:rPr lang="ru-RU" sz="16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, </a:t>
            </a:r>
            <a:r>
              <a:rPr lang="ru-RU" sz="1600" dirty="0" err="1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Зеленодольского</a:t>
            </a:r>
            <a:r>
              <a:rPr lang="ru-RU" sz="16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 Сабинского, </a:t>
            </a:r>
            <a:r>
              <a:rPr lang="ru-RU" sz="1600" dirty="0" err="1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Кукморского</a:t>
            </a:r>
            <a:r>
              <a:rPr lang="ru-RU" sz="16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, </a:t>
            </a:r>
            <a:r>
              <a:rPr lang="ru-RU" sz="1600" dirty="0" err="1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Балтасинского</a:t>
            </a:r>
            <a:r>
              <a:rPr lang="ru-RU" sz="16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, Высокогорского, </a:t>
            </a:r>
            <a:r>
              <a:rPr lang="ru-RU" sz="1600" dirty="0" err="1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Пестречинского</a:t>
            </a:r>
            <a:r>
              <a:rPr lang="ru-RU" sz="16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, </a:t>
            </a:r>
            <a:r>
              <a:rPr lang="ru-RU" sz="1600" dirty="0" err="1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Тюлячинского</a:t>
            </a:r>
            <a:r>
              <a:rPr lang="ru-RU" sz="16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 муниципальных районов Республики Татарстан приняли участие в фестивале.</a:t>
            </a:r>
            <a:endParaRPr lang="ru-RU" sz="1600" dirty="0" smtClean="0">
              <a:effectLst/>
              <a:latin typeface="Times New Roman"/>
              <a:ea typeface="Times New Roman"/>
            </a:endParaRPr>
          </a:p>
          <a:p>
            <a:pPr indent="457200" algn="just">
              <a:spcAft>
                <a:spcPts val="0"/>
              </a:spcAft>
            </a:pPr>
            <a:r>
              <a:rPr lang="ru-RU" sz="1600" dirty="0" smtClean="0">
                <a:solidFill>
                  <a:srgbClr val="000000"/>
                </a:solidFill>
                <a:effectLst/>
                <a:latin typeface="Arial"/>
                <a:ea typeface="Times New Roman"/>
              </a:rPr>
              <a:t> </a:t>
            </a:r>
            <a:r>
              <a:rPr lang="ru-RU" sz="16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Учителя проводили открытые уроки, а также мастер-классы на темы:</a:t>
            </a:r>
            <a:endParaRPr lang="ru-RU" sz="1600" dirty="0" smtClean="0">
              <a:effectLst/>
              <a:latin typeface="Times New Roman"/>
              <a:ea typeface="Times New Roman"/>
            </a:endParaRPr>
          </a:p>
          <a:p>
            <a:pPr indent="457200" algn="just">
              <a:spcAft>
                <a:spcPts val="0"/>
              </a:spcAft>
            </a:pPr>
            <a:r>
              <a:rPr lang="ru-RU" sz="16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•</a:t>
            </a:r>
            <a:r>
              <a:rPr lang="ru-RU" sz="1600" dirty="0" smtClean="0">
                <a:solidFill>
                  <a:srgbClr val="000000"/>
                </a:solidFill>
                <a:effectLst/>
                <a:latin typeface="Arial"/>
                <a:ea typeface="Times New Roman"/>
              </a:rPr>
              <a:t>  </a:t>
            </a:r>
            <a:r>
              <a:rPr lang="ru-RU" sz="16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«Такие разные уроки, но в каждом мастера рука»;</a:t>
            </a:r>
            <a:endParaRPr lang="ru-RU" sz="1600" dirty="0" smtClean="0">
              <a:effectLst/>
              <a:latin typeface="Times New Roman"/>
              <a:ea typeface="Times New Roman"/>
            </a:endParaRPr>
          </a:p>
          <a:p>
            <a:pPr indent="457200" algn="just">
              <a:spcAft>
                <a:spcPts val="0"/>
              </a:spcAft>
            </a:pPr>
            <a:r>
              <a:rPr lang="ru-RU" sz="16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•</a:t>
            </a:r>
            <a:r>
              <a:rPr lang="ru-RU" sz="1600" dirty="0" smtClean="0">
                <a:solidFill>
                  <a:srgbClr val="000000"/>
                </a:solidFill>
                <a:effectLst/>
                <a:latin typeface="Arial"/>
                <a:ea typeface="Times New Roman"/>
              </a:rPr>
              <a:t>  </a:t>
            </a:r>
            <a:r>
              <a:rPr lang="ru-RU" sz="16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«Искать истину вместе»;</a:t>
            </a:r>
            <a:endParaRPr lang="ru-RU" sz="1600" dirty="0" smtClean="0">
              <a:effectLst/>
              <a:latin typeface="Times New Roman"/>
              <a:ea typeface="Times New Roman"/>
            </a:endParaRPr>
          </a:p>
          <a:p>
            <a:pPr indent="457200" algn="just">
              <a:spcAft>
                <a:spcPts val="0"/>
              </a:spcAft>
            </a:pPr>
            <a:r>
              <a:rPr lang="ru-RU" sz="16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•</a:t>
            </a:r>
            <a:r>
              <a:rPr lang="ru-RU" sz="1600" dirty="0" smtClean="0">
                <a:solidFill>
                  <a:srgbClr val="000000"/>
                </a:solidFill>
                <a:effectLst/>
                <a:latin typeface="Arial"/>
                <a:ea typeface="Times New Roman"/>
              </a:rPr>
              <a:t>  </a:t>
            </a:r>
            <a:r>
              <a:rPr lang="ru-RU" sz="16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«Когда закончился урок»;</a:t>
            </a:r>
            <a:endParaRPr lang="ru-RU" sz="1600" dirty="0" smtClean="0">
              <a:effectLst/>
              <a:latin typeface="Times New Roman"/>
              <a:ea typeface="Times New Roman"/>
            </a:endParaRPr>
          </a:p>
          <a:p>
            <a:pPr indent="457200" algn="just">
              <a:spcAft>
                <a:spcPts val="0"/>
              </a:spcAft>
            </a:pPr>
            <a:r>
              <a:rPr lang="ru-RU" sz="16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•</a:t>
            </a:r>
            <a:r>
              <a:rPr lang="ru-RU" sz="1600" dirty="0" smtClean="0">
                <a:solidFill>
                  <a:srgbClr val="000000"/>
                </a:solidFill>
                <a:effectLst/>
                <a:latin typeface="Arial"/>
                <a:ea typeface="Times New Roman"/>
              </a:rPr>
              <a:t>  </a:t>
            </a:r>
            <a:r>
              <a:rPr lang="ru-RU" sz="16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«Подготовка к ОГЭ и ЕГЭ. Обмен опытом».</a:t>
            </a:r>
            <a:endParaRPr lang="ru-RU" sz="1600" dirty="0">
              <a:effectLst/>
              <a:latin typeface="Times New Roman"/>
              <a:ea typeface="Times New Roman"/>
            </a:endParaRPr>
          </a:p>
        </p:txBody>
      </p:sp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4895000"/>
            <a:ext cx="2351173" cy="1558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88072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346</TotalTime>
  <Words>1101</Words>
  <Application>Microsoft Office PowerPoint</Application>
  <PresentationFormat>Экран (4:3)</PresentationFormat>
  <Paragraphs>114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Год математики  в Республике Татарстан</vt:lpstr>
      <vt:lpstr>Республиканский форум учителей математики «Концепция математического образования в России: проблемы и перспективы его развития.</vt:lpstr>
      <vt:lpstr>Номинация «Лучший учитель математики» в рамках «Учитель года Республики Татарстан – 2014»</vt:lpstr>
      <vt:lpstr>Презентация PowerPoint</vt:lpstr>
      <vt:lpstr>Республиканский конкурс методических разработок среди учителей реализующих системно-деятельностный подход на уроках математики</vt:lpstr>
      <vt:lpstr>Республиканский интернет – форум учителей математики по проблемам подготовки выпускников к ОГЭ и ЕГЭ</vt:lpstr>
      <vt:lpstr>Республиканские семинары для учителей математики с участием представителей издательств</vt:lpstr>
      <vt:lpstr>Круглый стол «Состояние математического образования в РТ: проблемы и пути решения»</vt:lpstr>
      <vt:lpstr>Проведен республиканский фестиваль педагогических идей учителей математики «деятельностный подход в обучении математике –средство достижения нового качества образования</vt:lpstr>
      <vt:lpstr>Вторая открытая республиканская олимпиада учителей математики</vt:lpstr>
      <vt:lpstr>Курс видеоуроков «Математический кружок,  5 класс, первый год обучения»</vt:lpstr>
      <vt:lpstr>Диск «Организация математических боев»</vt:lpstr>
      <vt:lpstr>Семинар «Особенности реализации системы подготовки к олимпиадам всероссийского и международного уровня по математике в РТ»</vt:lpstr>
      <vt:lpstr>Первый международный турнир математических боев  «Лига Победителей»</vt:lpstr>
      <vt:lpstr>Олимпиада по математике в 2014/2015 учебном году</vt:lpstr>
      <vt:lpstr>Олимпиада по математике в 2014/2015 учебном году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Артемьева</cp:lastModifiedBy>
  <cp:revision>26</cp:revision>
  <cp:lastPrinted>2014-09-26T07:47:55Z</cp:lastPrinted>
  <dcterms:created xsi:type="dcterms:W3CDTF">2014-05-12T08:42:44Z</dcterms:created>
  <dcterms:modified xsi:type="dcterms:W3CDTF">2014-09-26T07:51:11Z</dcterms:modified>
</cp:coreProperties>
</file>